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4" r:id="rId3"/>
    <p:sldId id="372" r:id="rId4"/>
    <p:sldId id="350" r:id="rId5"/>
    <p:sldId id="312" r:id="rId6"/>
    <p:sldId id="371" r:id="rId7"/>
    <p:sldId id="370" r:id="rId8"/>
    <p:sldId id="373" r:id="rId9"/>
    <p:sldId id="311" r:id="rId10"/>
    <p:sldId id="3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7C"/>
    <a:srgbClr val="FFA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0565" autoAdjust="0"/>
  </p:normalViewPr>
  <p:slideViewPr>
    <p:cSldViewPr snapToGrid="0">
      <p:cViewPr varScale="1">
        <p:scale>
          <a:sx n="41" d="100"/>
          <a:sy n="41" d="100"/>
        </p:scale>
        <p:origin x="1639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F9823D-E69B-4030-A12F-20E174E9A4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2BD07-FC22-42A1-AB56-9CB8AB8F80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84041-F0EC-436F-B3D3-C0B39AB45373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06B9C-0677-4CA2-ACDC-CEA320EB3F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EF6AA-0F95-46CE-A16E-C1677411D6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E879B-1BBB-4599-8825-6A0E21428B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202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11DF7-9BED-4401-9ED7-15C46BDED547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A8E3-CC96-464E-9925-08F245E3E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475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9C24C-A8B4-454E-BB56-E591C59D811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72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are we here to talk about.</a:t>
            </a:r>
          </a:p>
          <a:p>
            <a:endParaRPr lang="en-GB" dirty="0"/>
          </a:p>
          <a:p>
            <a:r>
              <a:rPr lang="en-GB" dirty="0"/>
              <a:t>Imagine you have a source controlled database that you wish to build a test version of, or a UAT version, or you want to put multiple live versions in multiple regions and you want to do all this by really simply and quickly.</a:t>
            </a:r>
          </a:p>
          <a:p>
            <a:endParaRPr lang="en-GB" dirty="0"/>
          </a:p>
          <a:p>
            <a:r>
              <a:rPr lang="en-GB" dirty="0"/>
              <a:t>In this session I will show you how to do just that.</a:t>
            </a:r>
          </a:p>
          <a:p>
            <a:r>
              <a:rPr lang="en-GB" dirty="0"/>
              <a:t>TAB</a:t>
            </a:r>
          </a:p>
          <a:p>
            <a:endParaRPr lang="en-GB" dirty="0"/>
          </a:p>
          <a:p>
            <a:r>
              <a:rPr lang="en-GB" dirty="0"/>
              <a:t>We start with our source controlled database </a:t>
            </a:r>
          </a:p>
          <a:p>
            <a:r>
              <a:rPr lang="en-GB" dirty="0"/>
              <a:t>TAB</a:t>
            </a:r>
          </a:p>
          <a:p>
            <a:r>
              <a:rPr lang="en-GB" dirty="0"/>
              <a:t>Which we assume as been source controlled to a local repo</a:t>
            </a:r>
          </a:p>
          <a:p>
            <a:r>
              <a:rPr lang="en-GB" dirty="0"/>
              <a:t>TAB</a:t>
            </a:r>
          </a:p>
          <a:p>
            <a:r>
              <a:rPr lang="en-GB" dirty="0"/>
              <a:t>And pushed to a rep</a:t>
            </a:r>
          </a:p>
          <a:p>
            <a:r>
              <a:rPr lang="en-GB" dirty="0"/>
              <a:t>TAB</a:t>
            </a:r>
          </a:p>
          <a:p>
            <a:r>
              <a:rPr lang="en-GB" dirty="0"/>
              <a:t>And we have a subscription in Azure</a:t>
            </a:r>
          </a:p>
          <a:p>
            <a:r>
              <a:rPr lang="en-GB" dirty="0"/>
              <a:t>TAB</a:t>
            </a:r>
          </a:p>
          <a:p>
            <a:r>
              <a:rPr lang="en-GB" dirty="0"/>
              <a:t>We can do this by using a central database that holds the information required to build these environments and once we have all these pieces we can build environments from source control in a matter of minutes.</a:t>
            </a:r>
          </a:p>
          <a:p>
            <a:r>
              <a:rPr lang="en-GB" dirty="0"/>
              <a:t>TAB</a:t>
            </a:r>
          </a:p>
          <a:p>
            <a:r>
              <a:rPr lang="en-GB" dirty="0"/>
              <a:t>TAB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BA8E3-CC96-464E-9925-08F245E3E05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54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9C24C-A8B4-454E-BB56-E591C59D811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824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mailto:enquiries@welldata.co.uk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35944A-BC75-4EEC-9AC5-1D858D286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689292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A6F75C-FE5F-4FF8-9BC4-E421BBB3EF5A}"/>
              </a:ext>
            </a:extLst>
          </p:cNvPr>
          <p:cNvSpPr/>
          <p:nvPr userDrawn="1"/>
        </p:nvSpPr>
        <p:spPr>
          <a:xfrm>
            <a:off x="6908798" y="0"/>
            <a:ext cx="5283202" cy="6858000"/>
          </a:xfrm>
          <a:prstGeom prst="rect">
            <a:avLst/>
          </a:prstGeom>
          <a:solidFill>
            <a:srgbClr val="0045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67649" y="703262"/>
            <a:ext cx="3743325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324" y="5476874"/>
            <a:ext cx="3743326" cy="117157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WellData</a:t>
            </a:r>
          </a:p>
          <a:p>
            <a:r>
              <a:rPr lang="en-US" dirty="0"/>
              <a:t>DATE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A04821-EA54-4646-A67C-3238F8318DF7}"/>
              </a:ext>
            </a:extLst>
          </p:cNvPr>
          <p:cNvCxnSpPr>
            <a:cxnSpLocks/>
          </p:cNvCxnSpPr>
          <p:nvPr userDrawn="1"/>
        </p:nvCxnSpPr>
        <p:spPr>
          <a:xfrm>
            <a:off x="6908798" y="704850"/>
            <a:ext cx="15876" cy="4772025"/>
          </a:xfrm>
          <a:prstGeom prst="line">
            <a:avLst/>
          </a:prstGeom>
          <a:ln w="38100">
            <a:solidFill>
              <a:srgbClr val="FFA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5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picture containing car&#10;&#10;Description automatically generated">
            <a:extLst>
              <a:ext uri="{FF2B5EF4-FFF2-40B4-BE49-F238E27FC236}">
                <a16:creationId xmlns:a16="http://schemas.microsoft.com/office/drawing/2014/main" id="{E9886A64-D2A5-4EA7-9C1E-DB62F63C9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"/>
            <a:ext cx="2312194" cy="23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4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A picture containing car&#10;&#10;Description automatically generated">
            <a:extLst>
              <a:ext uri="{FF2B5EF4-FFF2-40B4-BE49-F238E27FC236}">
                <a16:creationId xmlns:a16="http://schemas.microsoft.com/office/drawing/2014/main" id="{446AEDE9-4C1B-4B42-9478-8B5C2E62FA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"/>
            <a:ext cx="2312194" cy="23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75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 descr="A picture containing car&#10;&#10;Description automatically generated">
            <a:extLst>
              <a:ext uri="{FF2B5EF4-FFF2-40B4-BE49-F238E27FC236}">
                <a16:creationId xmlns:a16="http://schemas.microsoft.com/office/drawing/2014/main" id="{89113303-A7E8-46D8-BDA9-918395CFE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"/>
            <a:ext cx="2312194" cy="23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1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picture containing car&#10;&#10;Description automatically generated">
            <a:extLst>
              <a:ext uri="{FF2B5EF4-FFF2-40B4-BE49-F238E27FC236}">
                <a16:creationId xmlns:a16="http://schemas.microsoft.com/office/drawing/2014/main" id="{B344A017-1584-4172-B81A-9F598E6C2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"/>
            <a:ext cx="2312194" cy="23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5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picture containing car&#10;&#10;Description automatically generated">
            <a:extLst>
              <a:ext uri="{FF2B5EF4-FFF2-40B4-BE49-F238E27FC236}">
                <a16:creationId xmlns:a16="http://schemas.microsoft.com/office/drawing/2014/main" id="{C65B02E0-72AC-4D06-950B-EF94B45E1C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"/>
            <a:ext cx="2312194" cy="23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93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A picture containing car&#10;&#10;Description automatically generated">
            <a:extLst>
              <a:ext uri="{FF2B5EF4-FFF2-40B4-BE49-F238E27FC236}">
                <a16:creationId xmlns:a16="http://schemas.microsoft.com/office/drawing/2014/main" id="{8259FF35-7384-453B-B2A2-DACE4906C4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"/>
            <a:ext cx="2312194" cy="23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21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79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04B797-D9A8-46BA-8A14-A6EB8EF7FAF0}"/>
              </a:ext>
            </a:extLst>
          </p:cNvPr>
          <p:cNvSpPr/>
          <p:nvPr userDrawn="1"/>
        </p:nvSpPr>
        <p:spPr>
          <a:xfrm>
            <a:off x="838200" y="1285875"/>
            <a:ext cx="10515600" cy="507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0243"/>
            <a:ext cx="5257800" cy="1325563"/>
          </a:xfrm>
        </p:spPr>
        <p:txBody>
          <a:bodyPr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0300" y="1476374"/>
            <a:ext cx="5143500" cy="47529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6144F-43AE-4A4E-91AA-2AF14B3FB267}"/>
              </a:ext>
            </a:extLst>
          </p:cNvPr>
          <p:cNvCxnSpPr>
            <a:cxnSpLocks/>
          </p:cNvCxnSpPr>
          <p:nvPr userDrawn="1"/>
        </p:nvCxnSpPr>
        <p:spPr>
          <a:xfrm>
            <a:off x="6194424" y="1476374"/>
            <a:ext cx="15876" cy="4772025"/>
          </a:xfrm>
          <a:prstGeom prst="line">
            <a:avLst/>
          </a:prstGeom>
          <a:ln w="38100">
            <a:solidFill>
              <a:srgbClr val="FFA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car&#10;&#10;Description automatically generated">
            <a:extLst>
              <a:ext uri="{FF2B5EF4-FFF2-40B4-BE49-F238E27FC236}">
                <a16:creationId xmlns:a16="http://schemas.microsoft.com/office/drawing/2014/main" id="{06782343-2D9C-4609-A40B-919BA80BEB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"/>
            <a:ext cx="2312194" cy="23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ECC626-466A-48D8-88C5-04210DB06317}"/>
              </a:ext>
            </a:extLst>
          </p:cNvPr>
          <p:cNvSpPr/>
          <p:nvPr userDrawn="1"/>
        </p:nvSpPr>
        <p:spPr>
          <a:xfrm>
            <a:off x="7600950" y="95250"/>
            <a:ext cx="4305300" cy="125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ABA1CB-3BFF-447F-B265-BEE8E4284B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226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9000">
                <a:srgbClr val="00457C"/>
              </a:gs>
            </a:gsLst>
            <a:lin ang="5400000" scaled="1"/>
          </a:gra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1766"/>
            <a:ext cx="8375648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Our Services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1804D5-5329-4A00-802B-15680375053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23875" y="2079620"/>
            <a:ext cx="2716210" cy="3790953"/>
          </a:xfrm>
          <a:solidFill>
            <a:schemeClr val="bg1"/>
          </a:solidFill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B8DACB-C83A-4475-974D-9097C871BE6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33222" y="2087558"/>
            <a:ext cx="2716210" cy="3775076"/>
          </a:xfrm>
          <a:solidFill>
            <a:schemeClr val="bg1"/>
          </a:solidFill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6F12E99-D3F0-4AE4-936A-1BF6389A118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42569" y="2087558"/>
            <a:ext cx="2716210" cy="3775076"/>
          </a:xfrm>
          <a:solidFill>
            <a:schemeClr val="bg1"/>
          </a:solidFill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3B2A0EC-1AD9-47A1-A9DD-334589ACAD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951915" y="2087558"/>
            <a:ext cx="2716210" cy="3775076"/>
          </a:xfrm>
          <a:solidFill>
            <a:schemeClr val="bg1"/>
          </a:solidFill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886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04B797-D9A8-46BA-8A14-A6EB8EF7FAF0}"/>
              </a:ext>
            </a:extLst>
          </p:cNvPr>
          <p:cNvSpPr/>
          <p:nvPr userDrawn="1"/>
        </p:nvSpPr>
        <p:spPr>
          <a:xfrm>
            <a:off x="822324" y="1279526"/>
            <a:ext cx="10515600" cy="5070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26176" y="4252911"/>
            <a:ext cx="5111748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Marketing quote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0300" y="1476374"/>
            <a:ext cx="5143500" cy="2076451"/>
          </a:xfrm>
        </p:spPr>
        <p:txBody>
          <a:bodyPr/>
          <a:lstStyle>
            <a:lvl1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6144F-43AE-4A4E-91AA-2AF14B3FB267}"/>
              </a:ext>
            </a:extLst>
          </p:cNvPr>
          <p:cNvCxnSpPr>
            <a:cxnSpLocks/>
          </p:cNvCxnSpPr>
          <p:nvPr userDrawn="1"/>
        </p:nvCxnSpPr>
        <p:spPr>
          <a:xfrm>
            <a:off x="6194424" y="1476374"/>
            <a:ext cx="15876" cy="4772025"/>
          </a:xfrm>
          <a:prstGeom prst="line">
            <a:avLst/>
          </a:prstGeom>
          <a:ln w="38100">
            <a:solidFill>
              <a:srgbClr val="FFA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9A575BC-2689-4235-B3FD-BF243C9A92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35"/>
          <a:stretch/>
        </p:blipFill>
        <p:spPr>
          <a:xfrm>
            <a:off x="822324" y="2130424"/>
            <a:ext cx="5332422" cy="36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6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DE8D5A-56EB-47A8-A9A4-001B947FE3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9602" y="0"/>
            <a:ext cx="617239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4B797-D9A8-46BA-8A14-A6EB8EF7FAF0}"/>
              </a:ext>
            </a:extLst>
          </p:cNvPr>
          <p:cNvSpPr/>
          <p:nvPr userDrawn="1"/>
        </p:nvSpPr>
        <p:spPr>
          <a:xfrm>
            <a:off x="0" y="0"/>
            <a:ext cx="5184774" cy="5962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4252" y="1128711"/>
            <a:ext cx="3635373" cy="1747839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Meet 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86800" y="1128711"/>
            <a:ext cx="2686050" cy="433389"/>
          </a:xfrm>
        </p:spPr>
        <p:txBody>
          <a:bodyPr/>
          <a:lstStyle>
            <a:lvl1pPr marL="0" indent="0">
              <a:buNone/>
              <a:defRPr i="1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Name surname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6144F-43AE-4A4E-91AA-2AF14B3FB267}"/>
              </a:ext>
            </a:extLst>
          </p:cNvPr>
          <p:cNvCxnSpPr>
            <a:cxnSpLocks/>
          </p:cNvCxnSpPr>
          <p:nvPr userDrawn="1"/>
        </p:nvCxnSpPr>
        <p:spPr>
          <a:xfrm>
            <a:off x="736599" y="0"/>
            <a:ext cx="15876" cy="4772025"/>
          </a:xfrm>
          <a:prstGeom prst="line">
            <a:avLst/>
          </a:prstGeom>
          <a:ln w="38100">
            <a:solidFill>
              <a:srgbClr val="FFA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A2E441-6592-416B-A80F-6769B038825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686800" y="1569241"/>
            <a:ext cx="2686050" cy="433389"/>
          </a:xfrm>
        </p:spPr>
        <p:txBody>
          <a:bodyPr>
            <a:normAutofit/>
          </a:bodyPr>
          <a:lstStyle>
            <a:lvl1pPr marL="0" indent="0">
              <a:buNone/>
              <a:defRPr sz="2000" i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4CEBFF-7BDD-4E44-A21B-036B2B51748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686800" y="2988470"/>
            <a:ext cx="2686050" cy="433389"/>
          </a:xfrm>
        </p:spPr>
        <p:txBody>
          <a:bodyPr/>
          <a:lstStyle>
            <a:lvl1pPr marL="0" indent="0">
              <a:buNone/>
              <a:defRPr i="1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A8DDEA-2FE7-4ABF-95CE-9D18FE5021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686800" y="3429000"/>
            <a:ext cx="2686050" cy="433389"/>
          </a:xfrm>
        </p:spPr>
        <p:txBody>
          <a:bodyPr>
            <a:normAutofit/>
          </a:bodyPr>
          <a:lstStyle>
            <a:lvl1pPr marL="0" indent="0">
              <a:buNone/>
              <a:defRPr sz="2000" i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3BC0C7F-9AFA-4BE6-B72B-3B4EB170129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86800" y="4855370"/>
            <a:ext cx="2686050" cy="433389"/>
          </a:xfrm>
        </p:spPr>
        <p:txBody>
          <a:bodyPr/>
          <a:lstStyle>
            <a:lvl1pPr marL="0" indent="0">
              <a:buNone/>
              <a:defRPr i="1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BC84927-0E69-4D01-AE41-CC2F1307F9F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686800" y="5295900"/>
            <a:ext cx="2686050" cy="433389"/>
          </a:xfrm>
        </p:spPr>
        <p:txBody>
          <a:bodyPr>
            <a:normAutofit/>
          </a:bodyPr>
          <a:lstStyle>
            <a:lvl1pPr marL="0" indent="0">
              <a:buNone/>
              <a:defRPr sz="2000" i="0"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45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03A119-B076-4C5C-B9CD-2A81E5D8F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907" y="762502"/>
            <a:ext cx="1253593" cy="15991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1A3B97-2279-415C-8306-BC1F297917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5615" y="2623214"/>
            <a:ext cx="1255885" cy="15972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EB6504-6C94-41D5-A40A-E125CF123B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5615" y="4548217"/>
            <a:ext cx="1255885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9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ECC626-466A-48D8-88C5-04210DB06317}"/>
              </a:ext>
            </a:extLst>
          </p:cNvPr>
          <p:cNvSpPr/>
          <p:nvPr userDrawn="1"/>
        </p:nvSpPr>
        <p:spPr>
          <a:xfrm>
            <a:off x="7600950" y="95250"/>
            <a:ext cx="4305300" cy="125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ABA1CB-3BFF-447F-B265-BEE8E4284B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9000">
                <a:srgbClr val="00457C"/>
              </a:gs>
            </a:gsLst>
            <a:lin ang="5400000" scaled="1"/>
          </a:gra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1766"/>
            <a:ext cx="8375648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Contact Us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6469B4-93ED-4BE7-B615-B31C3A52D6A9}"/>
              </a:ext>
            </a:extLst>
          </p:cNvPr>
          <p:cNvCxnSpPr>
            <a:cxnSpLocks/>
          </p:cNvCxnSpPr>
          <p:nvPr userDrawn="1"/>
        </p:nvCxnSpPr>
        <p:spPr>
          <a:xfrm>
            <a:off x="736599" y="0"/>
            <a:ext cx="15876" cy="4772025"/>
          </a:xfrm>
          <a:prstGeom prst="line">
            <a:avLst/>
          </a:prstGeom>
          <a:ln w="38100">
            <a:solidFill>
              <a:srgbClr val="FFA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6209959-D616-4843-9477-494CAD7E4DBE}"/>
              </a:ext>
            </a:extLst>
          </p:cNvPr>
          <p:cNvSpPr/>
          <p:nvPr userDrawn="1"/>
        </p:nvSpPr>
        <p:spPr>
          <a:xfrm>
            <a:off x="6800850" y="2028875"/>
            <a:ext cx="465455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WellData</a:t>
            </a:r>
          </a:p>
          <a:p>
            <a:endParaRPr lang="en-GB" sz="20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0800 389 4051</a:t>
            </a:r>
          </a:p>
          <a:p>
            <a:endParaRPr lang="en-GB" sz="20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enquiries@welldata.co.uk</a:t>
            </a:r>
            <a:endParaRPr lang="en-GB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 Kingsmill Business Park, Chapel Mill Rd, Kingston upon Thames KT1 3GZ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9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0871A6-B434-4A71-A1E9-A1A3527EB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3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A picture containing car&#10;&#10;Description automatically generated">
            <a:extLst>
              <a:ext uri="{FF2B5EF4-FFF2-40B4-BE49-F238E27FC236}">
                <a16:creationId xmlns:a16="http://schemas.microsoft.com/office/drawing/2014/main" id="{9633A8AE-63DB-4B1B-8130-041B5B6A7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"/>
            <a:ext cx="2312194" cy="23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9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picture containing car&#10;&#10;Description automatically generated">
            <a:extLst>
              <a:ext uri="{FF2B5EF4-FFF2-40B4-BE49-F238E27FC236}">
                <a16:creationId xmlns:a16="http://schemas.microsoft.com/office/drawing/2014/main" id="{83C9C80B-B2C9-4508-A85E-C64EBF540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7"/>
            <a:ext cx="2312194" cy="231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0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6D8C0-C223-4F8A-A907-55447A81F6B9}" type="datetimeFigureOut">
              <a:rPr lang="en-GB" smtClean="0"/>
              <a:t>02/05/2020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E98B6-23FB-48F7-BE0A-7F0599E54F9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48A2355D-88D6-4FBC-B08C-8703D21266A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399" y="365125"/>
            <a:ext cx="3635375" cy="7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8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72" r:id="rId4"/>
    <p:sldLayoutId id="2147483673" r:id="rId5"/>
    <p:sldLayoutId id="2147483675" r:id="rId6"/>
    <p:sldLayoutId id="2147483676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457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57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57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57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57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57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pricing/calculator" TargetMode="External"/><Relationship Id="rId2" Type="http://schemas.openxmlformats.org/officeDocument/2006/relationships/hyperlink" Target="https://docs.microsoft.com/en-us/azure/sql-database/sql-database-service-tiers-dt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Annette@sqlsouthwest.co.u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25CD-65C0-447D-82CA-C943A00CC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605" y="703261"/>
            <a:ext cx="4615370" cy="4312621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Repeatable</a:t>
            </a:r>
            <a:br>
              <a:rPr lang="en-GB" b="1" dirty="0"/>
            </a:br>
            <a:r>
              <a:rPr lang="en-GB" b="1" dirty="0"/>
              <a:t>Database</a:t>
            </a:r>
            <a:br>
              <a:rPr lang="en-GB" b="1" dirty="0"/>
            </a:br>
            <a:r>
              <a:rPr lang="en-GB" b="1" dirty="0"/>
              <a:t>Deployment</a:t>
            </a:r>
            <a:br>
              <a:rPr lang="en-GB" b="1" dirty="0"/>
            </a:br>
            <a:r>
              <a:rPr lang="en-GB" b="1" dirty="0"/>
              <a:t>to Azure</a:t>
            </a:r>
            <a:br>
              <a:rPr lang="en-GB" b="1" dirty="0"/>
            </a:br>
            <a:r>
              <a:rPr lang="en-GB" b="1" dirty="0"/>
              <a:t>using </a:t>
            </a:r>
            <a:r>
              <a:rPr lang="en-GB" b="1" dirty="0" err="1"/>
              <a:t>Powershell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30898-0B1F-4626-8604-CEE613CD93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Annette Allen</a:t>
            </a:r>
          </a:p>
        </p:txBody>
      </p:sp>
    </p:spTree>
    <p:extLst>
      <p:ext uri="{BB962C8B-B14F-4D97-AF65-F5344CB8AC3E}">
        <p14:creationId xmlns:p14="http://schemas.microsoft.com/office/powerpoint/2010/main" val="417246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DFB9-DFAB-4333-B98C-DBB1DA96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97762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Thank you for attending</a:t>
            </a:r>
            <a:br>
              <a:rPr lang="en-GB" dirty="0"/>
            </a:br>
            <a:br>
              <a:rPr lang="en-GB" dirty="0"/>
            </a:br>
            <a:r>
              <a:rPr lang="en-US" dirty="0"/>
              <a:t>Please fill in the feedback forms for this session at  https://bit.ly/2KOp5ff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25530-FEB4-436A-8E93-6CEC08230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06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is Annette Allen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DBA/Dev for 20 years</a:t>
            </a:r>
          </a:p>
          <a:p>
            <a:r>
              <a:rPr lang="en-GB" dirty="0"/>
              <a:t>Joint User Group Leader of SQL South West based in the South West of England</a:t>
            </a:r>
          </a:p>
          <a:p>
            <a:r>
              <a:rPr lang="en-GB" dirty="0"/>
              <a:t>Event organiser (Data in Devon, SQLBits)</a:t>
            </a:r>
          </a:p>
          <a:p>
            <a:r>
              <a:rPr lang="en-GB" dirty="0"/>
              <a:t>Friend of Redgate</a:t>
            </a:r>
          </a:p>
          <a:p>
            <a:r>
              <a:rPr lang="en-GB" dirty="0"/>
              <a:t>UK PASS Regional Mentor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7A84CAB9-68F9-49C3-808E-F0E7B73A3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23" y="5305803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7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0"/>
    </mc:Choice>
    <mc:Fallback xmlns="">
      <p:transition spd="slow" advTm="296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DF702C-90E9-486F-960B-B1392641DD7E}"/>
              </a:ext>
            </a:extLst>
          </p:cNvPr>
          <p:cNvSpPr/>
          <p:nvPr/>
        </p:nvSpPr>
        <p:spPr>
          <a:xfrm>
            <a:off x="3559780" y="2944587"/>
            <a:ext cx="4455886" cy="801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/>
              <a:t>My Sports Company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F05897-ED14-453A-94DA-64C3A1740EF2}"/>
              </a:ext>
            </a:extLst>
          </p:cNvPr>
          <p:cNvSpPr/>
          <p:nvPr/>
        </p:nvSpPr>
        <p:spPr>
          <a:xfrm>
            <a:off x="4913803" y="578331"/>
            <a:ext cx="1857829" cy="801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Asia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B979F4-E235-4CDD-BFEE-36140804FE11}"/>
              </a:ext>
            </a:extLst>
          </p:cNvPr>
          <p:cNvSpPr/>
          <p:nvPr/>
        </p:nvSpPr>
        <p:spPr>
          <a:xfrm>
            <a:off x="77886" y="2920571"/>
            <a:ext cx="1857829" cy="801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D497DA-AA80-428D-B066-E14C77C5E975}"/>
              </a:ext>
            </a:extLst>
          </p:cNvPr>
          <p:cNvSpPr/>
          <p:nvPr/>
        </p:nvSpPr>
        <p:spPr>
          <a:xfrm>
            <a:off x="4858808" y="5310843"/>
            <a:ext cx="1857829" cy="801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USA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A63E315-E42E-4F1B-8215-80E6CDC037DF}"/>
              </a:ext>
            </a:extLst>
          </p:cNvPr>
          <p:cNvSpPr/>
          <p:nvPr/>
        </p:nvSpPr>
        <p:spPr>
          <a:xfrm rot="5400000">
            <a:off x="5156011" y="1547157"/>
            <a:ext cx="1373414" cy="13734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541F6FC-4852-48E0-9B5E-446C4CEAE574}"/>
              </a:ext>
            </a:extLst>
          </p:cNvPr>
          <p:cNvSpPr/>
          <p:nvPr/>
        </p:nvSpPr>
        <p:spPr>
          <a:xfrm>
            <a:off x="2160664" y="2655209"/>
            <a:ext cx="1340464" cy="13734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16412E38-6304-44A5-BABE-9B3B803748B8}"/>
              </a:ext>
            </a:extLst>
          </p:cNvPr>
          <p:cNvSpPr/>
          <p:nvPr/>
        </p:nvSpPr>
        <p:spPr>
          <a:xfrm rot="16200000">
            <a:off x="5101016" y="3770517"/>
            <a:ext cx="1373414" cy="13734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B3D4A145-55A2-484E-8235-40658DF1CC52}"/>
              </a:ext>
            </a:extLst>
          </p:cNvPr>
          <p:cNvSpPr/>
          <p:nvPr/>
        </p:nvSpPr>
        <p:spPr>
          <a:xfrm>
            <a:off x="154835" y="2231570"/>
            <a:ext cx="1074057" cy="145142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MySports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17E285-E73F-496A-B241-C8DA7EB7E1FF}"/>
              </a:ext>
            </a:extLst>
          </p:cNvPr>
          <p:cNvGrpSpPr/>
          <p:nvPr/>
        </p:nvGrpSpPr>
        <p:grpSpPr>
          <a:xfrm>
            <a:off x="8863407" y="5174157"/>
            <a:ext cx="2636729" cy="1389291"/>
            <a:chOff x="7030008" y="1648278"/>
            <a:chExt cx="2636729" cy="138929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700BFB-CD0B-43FE-9CFD-1D35002DC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5327" y="1974851"/>
              <a:ext cx="714375" cy="1028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D40626B-C8DE-42E3-B0FD-F3F68195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9702" y="1787752"/>
              <a:ext cx="1028700" cy="1076325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04D3D5A-62E2-4FC7-B13D-9AC0178DC36A}"/>
                </a:ext>
              </a:extLst>
            </p:cNvPr>
            <p:cNvSpPr/>
            <p:nvPr/>
          </p:nvSpPr>
          <p:spPr>
            <a:xfrm>
              <a:off x="7030008" y="1691822"/>
              <a:ext cx="2636729" cy="13457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A963DF-18F3-4EC6-BEF6-F2016B20D104}"/>
                </a:ext>
              </a:extLst>
            </p:cNvPr>
            <p:cNvSpPr txBox="1"/>
            <p:nvPr/>
          </p:nvSpPr>
          <p:spPr>
            <a:xfrm>
              <a:off x="7465327" y="1648278"/>
              <a:ext cx="1743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UK South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88E0B9-9140-4793-9835-ED99611D9A11}"/>
              </a:ext>
            </a:extLst>
          </p:cNvPr>
          <p:cNvGrpSpPr/>
          <p:nvPr/>
        </p:nvGrpSpPr>
        <p:grpSpPr>
          <a:xfrm>
            <a:off x="8863407" y="3776590"/>
            <a:ext cx="2636729" cy="1389291"/>
            <a:chOff x="7030008" y="1648278"/>
            <a:chExt cx="2636729" cy="138929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1B84FE-312B-484A-9D49-F2E493AD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5327" y="1974851"/>
              <a:ext cx="714375" cy="1028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8AF843A-7F72-4D73-BED6-31F0B4D26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9702" y="1787752"/>
              <a:ext cx="1028700" cy="1076325"/>
            </a:xfrm>
            <a:prstGeom prst="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1787341-EA69-41DE-B403-E3F8D98CA175}"/>
                </a:ext>
              </a:extLst>
            </p:cNvPr>
            <p:cNvSpPr/>
            <p:nvPr/>
          </p:nvSpPr>
          <p:spPr>
            <a:xfrm>
              <a:off x="7030008" y="1691822"/>
              <a:ext cx="2636729" cy="13457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2EC94D-681D-4362-B5EC-CEB548C74A37}"/>
                </a:ext>
              </a:extLst>
            </p:cNvPr>
            <p:cNvSpPr txBox="1"/>
            <p:nvPr/>
          </p:nvSpPr>
          <p:spPr>
            <a:xfrm>
              <a:off x="7465327" y="1648278"/>
              <a:ext cx="1743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East US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6CABCB-FDF7-4E18-879D-B22461149997}"/>
              </a:ext>
            </a:extLst>
          </p:cNvPr>
          <p:cNvCxnSpPr>
            <a:cxnSpLocks/>
            <a:stCxn id="16" idx="3"/>
            <a:endCxn id="72" idx="1"/>
          </p:cNvCxnSpPr>
          <p:nvPr/>
        </p:nvCxnSpPr>
        <p:spPr>
          <a:xfrm>
            <a:off x="6031769" y="3046254"/>
            <a:ext cx="2831638" cy="62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C3CE876-617C-45C4-9A2E-9864BEB32F0F}"/>
              </a:ext>
            </a:extLst>
          </p:cNvPr>
          <p:cNvGrpSpPr/>
          <p:nvPr/>
        </p:nvGrpSpPr>
        <p:grpSpPr>
          <a:xfrm>
            <a:off x="8261634" y="1245198"/>
            <a:ext cx="3817258" cy="5374812"/>
            <a:chOff x="8273143" y="1200152"/>
            <a:chExt cx="3817258" cy="537481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A2F29EC-1813-40A6-BF9A-102E2C4F2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04810" y="1200152"/>
              <a:ext cx="1171575" cy="3429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7C0F67-7FBD-49D1-98D9-F49A67B97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00569" y="1638982"/>
              <a:ext cx="828675" cy="770230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7B6F182-6BA1-410C-B010-1C643C47C171}"/>
                </a:ext>
              </a:extLst>
            </p:cNvPr>
            <p:cNvSpPr/>
            <p:nvPr/>
          </p:nvSpPr>
          <p:spPr>
            <a:xfrm>
              <a:off x="8273143" y="1638982"/>
              <a:ext cx="3817258" cy="49359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02868A-5FD8-4E05-88E1-A51FECB6BC64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>
            <a:off x="6031769" y="3046254"/>
            <a:ext cx="2831638" cy="2844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id="{3521797E-E8FB-4724-9F5F-8D0CC63EBA0C}"/>
              </a:ext>
            </a:extLst>
          </p:cNvPr>
          <p:cNvSpPr/>
          <p:nvPr/>
        </p:nvSpPr>
        <p:spPr>
          <a:xfrm>
            <a:off x="4841598" y="4664456"/>
            <a:ext cx="1190171" cy="145142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HUB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D132A71-71D2-44F9-888C-EA3405DEAFD2}"/>
              </a:ext>
            </a:extLst>
          </p:cNvPr>
          <p:cNvCxnSpPr>
            <a:cxnSpLocks/>
            <a:stCxn id="37" idx="4"/>
            <a:endCxn id="72" idx="1"/>
          </p:cNvCxnSpPr>
          <p:nvPr/>
        </p:nvCxnSpPr>
        <p:spPr>
          <a:xfrm flipV="1">
            <a:off x="6031769" y="3108419"/>
            <a:ext cx="2831638" cy="2281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773602-DFFB-4126-B6AC-F09A82561B4A}"/>
              </a:ext>
            </a:extLst>
          </p:cNvPr>
          <p:cNvCxnSpPr>
            <a:cxnSpLocks/>
            <a:stCxn id="37" idx="4"/>
            <a:endCxn id="23" idx="1"/>
          </p:cNvCxnSpPr>
          <p:nvPr/>
        </p:nvCxnSpPr>
        <p:spPr>
          <a:xfrm>
            <a:off x="6031769" y="5390170"/>
            <a:ext cx="2831638" cy="500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BCF4FA-4666-4334-B6C3-59EAD1B9B6AB}"/>
              </a:ext>
            </a:extLst>
          </p:cNvPr>
          <p:cNvGrpSpPr/>
          <p:nvPr/>
        </p:nvGrpSpPr>
        <p:grpSpPr>
          <a:xfrm>
            <a:off x="1215288" y="2060123"/>
            <a:ext cx="2161718" cy="1794323"/>
            <a:chOff x="1175656" y="2223023"/>
            <a:chExt cx="2161718" cy="179432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5DDB6E-DC45-432D-A345-1854D1CF3658}"/>
                </a:ext>
              </a:extLst>
            </p:cNvPr>
            <p:cNvSpPr/>
            <p:nvPr/>
          </p:nvSpPr>
          <p:spPr>
            <a:xfrm>
              <a:off x="2263317" y="2223023"/>
              <a:ext cx="1074057" cy="1794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Local Repo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1888941-0C5E-4C1E-A949-B6B82EB0E1F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56" y="3095172"/>
              <a:ext cx="106753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4A15D4-EA4D-4CAD-B480-FDC83EF64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5657" y="3422648"/>
              <a:ext cx="1087660" cy="63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D8BBBC-E9C8-42A6-A6C6-48107051F172}"/>
                </a:ext>
              </a:extLst>
            </p:cNvPr>
            <p:cNvSpPr txBox="1"/>
            <p:nvPr/>
          </p:nvSpPr>
          <p:spPr>
            <a:xfrm>
              <a:off x="1175656" y="2637861"/>
              <a:ext cx="1101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Commit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E5CA3F-13ED-477A-9D94-2657610FDF4A}"/>
                </a:ext>
              </a:extLst>
            </p:cNvPr>
            <p:cNvSpPr txBox="1"/>
            <p:nvPr/>
          </p:nvSpPr>
          <p:spPr>
            <a:xfrm>
              <a:off x="1183742" y="3507338"/>
              <a:ext cx="1101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Update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F9C61F-D3FC-4428-AFFB-2283B9731AA2}"/>
              </a:ext>
            </a:extLst>
          </p:cNvPr>
          <p:cNvGrpSpPr/>
          <p:nvPr/>
        </p:nvGrpSpPr>
        <p:grpSpPr>
          <a:xfrm>
            <a:off x="3374395" y="2149092"/>
            <a:ext cx="2657374" cy="1794323"/>
            <a:chOff x="3334763" y="2311992"/>
            <a:chExt cx="2657374" cy="179432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ADD2EC-7FF4-4C9B-8305-087C502C9425}"/>
                </a:ext>
              </a:extLst>
            </p:cNvPr>
            <p:cNvSpPr/>
            <p:nvPr/>
          </p:nvSpPr>
          <p:spPr>
            <a:xfrm>
              <a:off x="4801966" y="2311992"/>
              <a:ext cx="1190171" cy="17943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Company Repo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FF588A-DD01-44FA-B420-9D40C0E1E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4764" y="3019699"/>
              <a:ext cx="146720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FA295D-79A4-49F3-9793-D15F98C52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7375" y="3422648"/>
              <a:ext cx="146459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071A1A-1391-4B3D-9300-946F26DFDBBF}"/>
                </a:ext>
              </a:extLst>
            </p:cNvPr>
            <p:cNvSpPr txBox="1"/>
            <p:nvPr/>
          </p:nvSpPr>
          <p:spPr>
            <a:xfrm>
              <a:off x="3334763" y="2554437"/>
              <a:ext cx="1394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Push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5FF882-1A74-434D-A2ED-83E078956EEF}"/>
                </a:ext>
              </a:extLst>
            </p:cNvPr>
            <p:cNvSpPr txBox="1"/>
            <p:nvPr/>
          </p:nvSpPr>
          <p:spPr>
            <a:xfrm>
              <a:off x="3443300" y="3507338"/>
              <a:ext cx="1286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Pull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D19570D-956F-420B-AF93-FB635EB6133E}"/>
              </a:ext>
            </a:extLst>
          </p:cNvPr>
          <p:cNvGrpSpPr/>
          <p:nvPr/>
        </p:nvGrpSpPr>
        <p:grpSpPr>
          <a:xfrm>
            <a:off x="8863407" y="2392001"/>
            <a:ext cx="2636729" cy="1389291"/>
            <a:chOff x="7030008" y="1648278"/>
            <a:chExt cx="2636729" cy="138929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323C124-23F7-4A1C-B2AE-B8D7205D4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5327" y="1974851"/>
              <a:ext cx="714375" cy="10287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56042BD-91D8-43EC-91A4-0605CB62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9702" y="1787752"/>
              <a:ext cx="1028700" cy="1076325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5C5C21E-7FD6-4845-819E-DAE305D31563}"/>
                </a:ext>
              </a:extLst>
            </p:cNvPr>
            <p:cNvSpPr/>
            <p:nvPr/>
          </p:nvSpPr>
          <p:spPr>
            <a:xfrm>
              <a:off x="7030008" y="1691822"/>
              <a:ext cx="2636729" cy="13457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8F530E0-7A18-42FF-874F-BC63365C0DDA}"/>
                </a:ext>
              </a:extLst>
            </p:cNvPr>
            <p:cNvSpPr txBox="1"/>
            <p:nvPr/>
          </p:nvSpPr>
          <p:spPr>
            <a:xfrm>
              <a:off x="7465327" y="1648278"/>
              <a:ext cx="1743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East Asia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9691AAE-6786-4999-8975-5C0FA8AC8CC5}"/>
              </a:ext>
            </a:extLst>
          </p:cNvPr>
          <p:cNvCxnSpPr>
            <a:cxnSpLocks/>
            <a:stCxn id="16" idx="3"/>
            <a:endCxn id="29" idx="1"/>
          </p:cNvCxnSpPr>
          <p:nvPr/>
        </p:nvCxnSpPr>
        <p:spPr>
          <a:xfrm>
            <a:off x="6031769" y="3046254"/>
            <a:ext cx="2831638" cy="1446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EF96FCB-15F7-4C3A-BE44-DDF4121133A7}"/>
              </a:ext>
            </a:extLst>
          </p:cNvPr>
          <p:cNvCxnSpPr>
            <a:cxnSpLocks/>
            <a:stCxn id="37" idx="4"/>
            <a:endCxn id="29" idx="1"/>
          </p:cNvCxnSpPr>
          <p:nvPr/>
        </p:nvCxnSpPr>
        <p:spPr>
          <a:xfrm flipV="1">
            <a:off x="6031769" y="4493008"/>
            <a:ext cx="2831638" cy="8971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29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AE2F-CC17-4D04-942D-BE897F90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80182-AC83-4DA4-BEE9-422DAA0C0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Git Repo</a:t>
            </a:r>
          </a:p>
          <a:p>
            <a:r>
              <a:rPr lang="en-GB" dirty="0"/>
              <a:t>Redgate’s SQL Source Control</a:t>
            </a:r>
          </a:p>
          <a:p>
            <a:r>
              <a:rPr lang="en-GB" dirty="0"/>
              <a:t>Redgate’s DLM Automation tools</a:t>
            </a:r>
          </a:p>
          <a:p>
            <a:r>
              <a:rPr lang="en-GB" dirty="0" err="1"/>
              <a:t>Powershell</a:t>
            </a:r>
            <a:r>
              <a:rPr lang="en-GB" dirty="0"/>
              <a:t> 5.0</a:t>
            </a:r>
          </a:p>
          <a:p>
            <a:r>
              <a:rPr lang="en-GB" dirty="0" err="1"/>
              <a:t>SQLServer</a:t>
            </a:r>
            <a:r>
              <a:rPr lang="en-GB" dirty="0"/>
              <a:t> Module</a:t>
            </a:r>
          </a:p>
          <a:p>
            <a:r>
              <a:rPr lang="en-GB" dirty="0" err="1"/>
              <a:t>AzureRM</a:t>
            </a:r>
            <a:r>
              <a:rPr lang="en-GB" dirty="0"/>
              <a:t> Module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466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DF702C-90E9-486F-960B-B1392641DD7E}"/>
              </a:ext>
            </a:extLst>
          </p:cNvPr>
          <p:cNvSpPr/>
          <p:nvPr/>
        </p:nvSpPr>
        <p:spPr>
          <a:xfrm>
            <a:off x="3559780" y="2944587"/>
            <a:ext cx="4455886" cy="801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/>
              <a:t>My Sports Company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F05897-ED14-453A-94DA-64C3A1740EF2}"/>
              </a:ext>
            </a:extLst>
          </p:cNvPr>
          <p:cNvSpPr/>
          <p:nvPr/>
        </p:nvSpPr>
        <p:spPr>
          <a:xfrm>
            <a:off x="4913803" y="578331"/>
            <a:ext cx="1857829" cy="801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Asia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B979F4-E235-4CDD-BFEE-36140804FE11}"/>
              </a:ext>
            </a:extLst>
          </p:cNvPr>
          <p:cNvSpPr/>
          <p:nvPr/>
        </p:nvSpPr>
        <p:spPr>
          <a:xfrm>
            <a:off x="77886" y="2920571"/>
            <a:ext cx="1857829" cy="801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D497DA-AA80-428D-B066-E14C77C5E975}"/>
              </a:ext>
            </a:extLst>
          </p:cNvPr>
          <p:cNvSpPr/>
          <p:nvPr/>
        </p:nvSpPr>
        <p:spPr>
          <a:xfrm>
            <a:off x="4858808" y="5310843"/>
            <a:ext cx="1857829" cy="801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USA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0A63E315-E42E-4F1B-8215-80E6CDC037DF}"/>
              </a:ext>
            </a:extLst>
          </p:cNvPr>
          <p:cNvSpPr/>
          <p:nvPr/>
        </p:nvSpPr>
        <p:spPr>
          <a:xfrm rot="5400000">
            <a:off x="5156011" y="1547157"/>
            <a:ext cx="1373414" cy="13734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541F6FC-4852-48E0-9B5E-446C4CEAE574}"/>
              </a:ext>
            </a:extLst>
          </p:cNvPr>
          <p:cNvSpPr/>
          <p:nvPr/>
        </p:nvSpPr>
        <p:spPr>
          <a:xfrm>
            <a:off x="2160664" y="2655209"/>
            <a:ext cx="1340464" cy="13734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16412E38-6304-44A5-BABE-9B3B803748B8}"/>
              </a:ext>
            </a:extLst>
          </p:cNvPr>
          <p:cNvSpPr/>
          <p:nvPr/>
        </p:nvSpPr>
        <p:spPr>
          <a:xfrm rot="16200000">
            <a:off x="5101016" y="3770517"/>
            <a:ext cx="1373414" cy="13734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13A733F8-CC1A-46F9-BD33-46C7964BB2BD}"/>
              </a:ext>
            </a:extLst>
          </p:cNvPr>
          <p:cNvSpPr/>
          <p:nvPr/>
        </p:nvSpPr>
        <p:spPr>
          <a:xfrm rot="10800000">
            <a:off x="8074317" y="2655208"/>
            <a:ext cx="1340463" cy="13734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C5A815-5D91-4124-A38A-328E749F1B20}"/>
              </a:ext>
            </a:extLst>
          </p:cNvPr>
          <p:cNvSpPr/>
          <p:nvPr/>
        </p:nvSpPr>
        <p:spPr>
          <a:xfrm>
            <a:off x="9615553" y="2944587"/>
            <a:ext cx="1857829" cy="801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Australia</a:t>
            </a:r>
          </a:p>
        </p:txBody>
      </p:sp>
    </p:spTree>
    <p:extLst>
      <p:ext uri="{BB962C8B-B14F-4D97-AF65-F5344CB8AC3E}">
        <p14:creationId xmlns:p14="http://schemas.microsoft.com/office/powerpoint/2010/main" val="324987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9A30-B5FF-4A53-B648-E941AF9C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required information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5744EDA-E07B-41B7-9FAA-9E076E384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0" y="1506536"/>
            <a:ext cx="5143500" cy="4752975"/>
          </a:xfrm>
        </p:spPr>
        <p:txBody>
          <a:bodyPr/>
          <a:lstStyle/>
          <a:p>
            <a:r>
              <a:rPr lang="en-GB" dirty="0"/>
              <a:t>Region</a:t>
            </a:r>
          </a:p>
          <a:p>
            <a:pPr lvl="1"/>
            <a:r>
              <a:rPr lang="en-GB" dirty="0"/>
              <a:t>Get-</a:t>
            </a:r>
            <a:r>
              <a:rPr lang="en-GB" dirty="0" err="1"/>
              <a:t>AzureRMLocation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Pricing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50C5D-49BC-4261-AFEC-3F8CA02BCF23}"/>
              </a:ext>
            </a:extLst>
          </p:cNvPr>
          <p:cNvSpPr/>
          <p:nvPr/>
        </p:nvSpPr>
        <p:spPr>
          <a:xfrm>
            <a:off x="6462793" y="4053658"/>
            <a:ext cx="37970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https://docs.microsoft.com/en-us/azure/sql-database/sql-database-service-tiers-dtu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https://azure.microsoft.com/en-gb/pricing/calculator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20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56AC-FD51-4218-A18D-153C78D39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093005"/>
          </a:xfrm>
        </p:spPr>
        <p:txBody>
          <a:bodyPr/>
          <a:lstStyle/>
          <a:p>
            <a:pPr algn="ctr"/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5801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Annette@sqlsouthwest.co.uk</a:t>
            </a:r>
            <a:endParaRPr lang="en-GB" dirty="0"/>
          </a:p>
          <a:p>
            <a:endParaRPr lang="en-GB" dirty="0"/>
          </a:p>
          <a:p>
            <a:r>
              <a:rPr lang="en-GB" dirty="0"/>
              <a:t>@</a:t>
            </a:r>
            <a:r>
              <a:rPr lang="en-GB" dirty="0" err="1"/>
              <a:t>Mrs_Fatherjack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48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10167</TotalTime>
  <Words>318</Words>
  <Application>Microsoft Office PowerPoint</Application>
  <PresentationFormat>Widescreen</PresentationFormat>
  <Paragraphs>76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Repeatable Database Deployment to Azure using Powershell</vt:lpstr>
      <vt:lpstr>Who is Annette Allen</vt:lpstr>
      <vt:lpstr>PowerPoint Presentation</vt:lpstr>
      <vt:lpstr>PowerPoint Presentation</vt:lpstr>
      <vt:lpstr>Tools Used</vt:lpstr>
      <vt:lpstr>PowerPoint Presentation</vt:lpstr>
      <vt:lpstr>Azure required information</vt:lpstr>
      <vt:lpstr>DEMO</vt:lpstr>
      <vt:lpstr>Contact me</vt:lpstr>
      <vt:lpstr>Thank you for attending  Please fill in the feedback forms for this session at  https://bit.ly/2KOp5ff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Giulia Iannucci</dc:creator>
  <cp:lastModifiedBy>Annette Allen</cp:lastModifiedBy>
  <cp:revision>54</cp:revision>
  <dcterms:created xsi:type="dcterms:W3CDTF">2019-03-13T12:31:14Z</dcterms:created>
  <dcterms:modified xsi:type="dcterms:W3CDTF">2020-05-02T11:38:05Z</dcterms:modified>
</cp:coreProperties>
</file>